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7"/>
  </p:notesMasterIdLst>
  <p:sldIdLst>
    <p:sldId id="289" r:id="rId2"/>
    <p:sldId id="290" r:id="rId3"/>
    <p:sldId id="283" r:id="rId4"/>
    <p:sldId id="284" r:id="rId5"/>
    <p:sldId id="292" r:id="rId6"/>
  </p:sldIdLst>
  <p:sldSz cx="19264313" cy="10836275"/>
  <p:notesSz cx="6819900" cy="9918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09C"/>
    <a:srgbClr val="CCFFFF"/>
    <a:srgbClr val="00A7B4"/>
    <a:srgbClr val="002060"/>
    <a:srgbClr val="FF0000"/>
    <a:srgbClr val="F7E3E3"/>
    <a:srgbClr val="70AD47"/>
    <a:srgbClr val="FFFFFF"/>
    <a:srgbClr val="2B98BF"/>
    <a:srgbClr val="2B93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7"/>
    <p:restoredTop sz="96121"/>
  </p:normalViewPr>
  <p:slideViewPr>
    <p:cSldViewPr snapToGrid="0">
      <p:cViewPr varScale="1">
        <p:scale>
          <a:sx n="41" d="100"/>
          <a:sy n="41" d="100"/>
        </p:scale>
        <p:origin x="92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7D87BE-D957-814B-AB13-609541D125D8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3388" y="1239838"/>
            <a:ext cx="5953125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991" y="4773374"/>
            <a:ext cx="5455920" cy="3905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1045"/>
            <a:ext cx="2955290" cy="4976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3032" y="9421045"/>
            <a:ext cx="2955290" cy="4976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F080D-808A-1E49-88CE-CF8D7DB9D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100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52728" rtl="0" eaLnBrk="1" latinLnBrk="0" hangingPunct="1">
      <a:defRPr sz="1644" kern="1200">
        <a:solidFill>
          <a:schemeClr val="tx1"/>
        </a:solidFill>
        <a:latin typeface="+mn-lt"/>
        <a:ea typeface="+mn-ea"/>
        <a:cs typeface="+mn-cs"/>
      </a:defRPr>
    </a:lvl1pPr>
    <a:lvl2pPr marL="626364" algn="l" defTabSz="1252728" rtl="0" eaLnBrk="1" latinLnBrk="0" hangingPunct="1">
      <a:defRPr sz="1644" kern="1200">
        <a:solidFill>
          <a:schemeClr val="tx1"/>
        </a:solidFill>
        <a:latin typeface="+mn-lt"/>
        <a:ea typeface="+mn-ea"/>
        <a:cs typeface="+mn-cs"/>
      </a:defRPr>
    </a:lvl2pPr>
    <a:lvl3pPr marL="1252728" algn="l" defTabSz="1252728" rtl="0" eaLnBrk="1" latinLnBrk="0" hangingPunct="1">
      <a:defRPr sz="1644" kern="1200">
        <a:solidFill>
          <a:schemeClr val="tx1"/>
        </a:solidFill>
        <a:latin typeface="+mn-lt"/>
        <a:ea typeface="+mn-ea"/>
        <a:cs typeface="+mn-cs"/>
      </a:defRPr>
    </a:lvl3pPr>
    <a:lvl4pPr marL="1879092" algn="l" defTabSz="1252728" rtl="0" eaLnBrk="1" latinLnBrk="0" hangingPunct="1">
      <a:defRPr sz="1644" kern="1200">
        <a:solidFill>
          <a:schemeClr val="tx1"/>
        </a:solidFill>
        <a:latin typeface="+mn-lt"/>
        <a:ea typeface="+mn-ea"/>
        <a:cs typeface="+mn-cs"/>
      </a:defRPr>
    </a:lvl4pPr>
    <a:lvl5pPr marL="2505456" algn="l" defTabSz="1252728" rtl="0" eaLnBrk="1" latinLnBrk="0" hangingPunct="1">
      <a:defRPr sz="1644" kern="1200">
        <a:solidFill>
          <a:schemeClr val="tx1"/>
        </a:solidFill>
        <a:latin typeface="+mn-lt"/>
        <a:ea typeface="+mn-ea"/>
        <a:cs typeface="+mn-cs"/>
      </a:defRPr>
    </a:lvl5pPr>
    <a:lvl6pPr marL="3131820" algn="l" defTabSz="1252728" rtl="0" eaLnBrk="1" latinLnBrk="0" hangingPunct="1">
      <a:defRPr sz="1644" kern="1200">
        <a:solidFill>
          <a:schemeClr val="tx1"/>
        </a:solidFill>
        <a:latin typeface="+mn-lt"/>
        <a:ea typeface="+mn-ea"/>
        <a:cs typeface="+mn-cs"/>
      </a:defRPr>
    </a:lvl6pPr>
    <a:lvl7pPr marL="3758184" algn="l" defTabSz="1252728" rtl="0" eaLnBrk="1" latinLnBrk="0" hangingPunct="1">
      <a:defRPr sz="1644" kern="1200">
        <a:solidFill>
          <a:schemeClr val="tx1"/>
        </a:solidFill>
        <a:latin typeface="+mn-lt"/>
        <a:ea typeface="+mn-ea"/>
        <a:cs typeface="+mn-cs"/>
      </a:defRPr>
    </a:lvl7pPr>
    <a:lvl8pPr marL="4384548" algn="l" defTabSz="1252728" rtl="0" eaLnBrk="1" latinLnBrk="0" hangingPunct="1">
      <a:defRPr sz="1644" kern="1200">
        <a:solidFill>
          <a:schemeClr val="tx1"/>
        </a:solidFill>
        <a:latin typeface="+mn-lt"/>
        <a:ea typeface="+mn-ea"/>
        <a:cs typeface="+mn-cs"/>
      </a:defRPr>
    </a:lvl8pPr>
    <a:lvl9pPr marL="5010912" algn="l" defTabSz="1252728" rtl="0" eaLnBrk="1" latinLnBrk="0" hangingPunct="1">
      <a:defRPr sz="164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8039" y="1773437"/>
            <a:ext cx="14448235" cy="3772629"/>
          </a:xfrm>
        </p:spPr>
        <p:txBody>
          <a:bodyPr anchor="b"/>
          <a:lstStyle>
            <a:lvl1pPr algn="ctr">
              <a:defRPr sz="948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08039" y="5691554"/>
            <a:ext cx="14448235" cy="2616257"/>
          </a:xfrm>
        </p:spPr>
        <p:txBody>
          <a:bodyPr/>
          <a:lstStyle>
            <a:lvl1pPr marL="0" indent="0" algn="ctr">
              <a:buNone/>
              <a:defRPr sz="3792"/>
            </a:lvl1pPr>
            <a:lvl2pPr marL="722422" indent="0" algn="ctr">
              <a:buNone/>
              <a:defRPr sz="3160"/>
            </a:lvl2pPr>
            <a:lvl3pPr marL="1444843" indent="0" algn="ctr">
              <a:buNone/>
              <a:defRPr sz="2844"/>
            </a:lvl3pPr>
            <a:lvl4pPr marL="2167265" indent="0" algn="ctr">
              <a:buNone/>
              <a:defRPr sz="2528"/>
            </a:lvl4pPr>
            <a:lvl5pPr marL="2889687" indent="0" algn="ctr">
              <a:buNone/>
              <a:defRPr sz="2528"/>
            </a:lvl5pPr>
            <a:lvl6pPr marL="3612109" indent="0" algn="ctr">
              <a:buNone/>
              <a:defRPr sz="2528"/>
            </a:lvl6pPr>
            <a:lvl7pPr marL="4334530" indent="0" algn="ctr">
              <a:buNone/>
              <a:defRPr sz="2528"/>
            </a:lvl7pPr>
            <a:lvl8pPr marL="5056952" indent="0" algn="ctr">
              <a:buNone/>
              <a:defRPr sz="2528"/>
            </a:lvl8pPr>
            <a:lvl9pPr marL="5779374" indent="0" algn="ctr">
              <a:buNone/>
              <a:defRPr sz="2528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DDEDC-425E-5045-B73B-81ED4BD98200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6A0C5-76C3-5F46-A250-10FEC1C0CA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04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DDEDC-425E-5045-B73B-81ED4BD98200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6A0C5-76C3-5F46-A250-10FEC1C0CA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355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786024" y="576931"/>
            <a:ext cx="4153867" cy="918324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24421" y="576931"/>
            <a:ext cx="12220799" cy="918324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DDEDC-425E-5045-B73B-81ED4BD98200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6A0C5-76C3-5F46-A250-10FEC1C0CA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932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DDEDC-425E-5045-B73B-81ED4BD98200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6A0C5-76C3-5F46-A250-10FEC1C0CA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245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4388" y="2701545"/>
            <a:ext cx="16615470" cy="4507589"/>
          </a:xfrm>
        </p:spPr>
        <p:txBody>
          <a:bodyPr anchor="b"/>
          <a:lstStyle>
            <a:lvl1pPr>
              <a:defRPr sz="948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4388" y="7251777"/>
            <a:ext cx="16615470" cy="2370434"/>
          </a:xfrm>
        </p:spPr>
        <p:txBody>
          <a:bodyPr/>
          <a:lstStyle>
            <a:lvl1pPr marL="0" indent="0">
              <a:buNone/>
              <a:defRPr sz="3792">
                <a:solidFill>
                  <a:schemeClr val="tx1">
                    <a:tint val="75000"/>
                  </a:schemeClr>
                </a:solidFill>
              </a:defRPr>
            </a:lvl1pPr>
            <a:lvl2pPr marL="722422" indent="0">
              <a:buNone/>
              <a:defRPr sz="3160">
                <a:solidFill>
                  <a:schemeClr val="tx1">
                    <a:tint val="75000"/>
                  </a:schemeClr>
                </a:solidFill>
              </a:defRPr>
            </a:lvl2pPr>
            <a:lvl3pPr marL="1444843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3pPr>
            <a:lvl4pPr marL="2167265" indent="0">
              <a:buNone/>
              <a:defRPr sz="2528">
                <a:solidFill>
                  <a:schemeClr val="tx1">
                    <a:tint val="75000"/>
                  </a:schemeClr>
                </a:solidFill>
              </a:defRPr>
            </a:lvl4pPr>
            <a:lvl5pPr marL="2889687" indent="0">
              <a:buNone/>
              <a:defRPr sz="2528">
                <a:solidFill>
                  <a:schemeClr val="tx1">
                    <a:tint val="75000"/>
                  </a:schemeClr>
                </a:solidFill>
              </a:defRPr>
            </a:lvl5pPr>
            <a:lvl6pPr marL="3612109" indent="0">
              <a:buNone/>
              <a:defRPr sz="2528">
                <a:solidFill>
                  <a:schemeClr val="tx1">
                    <a:tint val="75000"/>
                  </a:schemeClr>
                </a:solidFill>
              </a:defRPr>
            </a:lvl6pPr>
            <a:lvl7pPr marL="4334530" indent="0">
              <a:buNone/>
              <a:defRPr sz="2528">
                <a:solidFill>
                  <a:schemeClr val="tx1">
                    <a:tint val="75000"/>
                  </a:schemeClr>
                </a:solidFill>
              </a:defRPr>
            </a:lvl7pPr>
            <a:lvl8pPr marL="5056952" indent="0">
              <a:buNone/>
              <a:defRPr sz="2528">
                <a:solidFill>
                  <a:schemeClr val="tx1">
                    <a:tint val="75000"/>
                  </a:schemeClr>
                </a:solidFill>
              </a:defRPr>
            </a:lvl8pPr>
            <a:lvl9pPr marL="5779374" indent="0">
              <a:buNone/>
              <a:defRPr sz="25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DDEDC-425E-5045-B73B-81ED4BD98200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6A0C5-76C3-5F46-A250-10FEC1C0CA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438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4422" y="2884657"/>
            <a:ext cx="8187333" cy="687551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52558" y="2884657"/>
            <a:ext cx="8187333" cy="687551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DDEDC-425E-5045-B73B-81ED4BD98200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6A0C5-76C3-5F46-A250-10FEC1C0CA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44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6931" y="576932"/>
            <a:ext cx="16615470" cy="209451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6931" y="2656393"/>
            <a:ext cx="8149707" cy="1301857"/>
          </a:xfrm>
        </p:spPr>
        <p:txBody>
          <a:bodyPr anchor="b"/>
          <a:lstStyle>
            <a:lvl1pPr marL="0" indent="0">
              <a:buNone/>
              <a:defRPr sz="3792" b="1"/>
            </a:lvl1pPr>
            <a:lvl2pPr marL="722422" indent="0">
              <a:buNone/>
              <a:defRPr sz="3160" b="1"/>
            </a:lvl2pPr>
            <a:lvl3pPr marL="1444843" indent="0">
              <a:buNone/>
              <a:defRPr sz="2844" b="1"/>
            </a:lvl3pPr>
            <a:lvl4pPr marL="2167265" indent="0">
              <a:buNone/>
              <a:defRPr sz="2528" b="1"/>
            </a:lvl4pPr>
            <a:lvl5pPr marL="2889687" indent="0">
              <a:buNone/>
              <a:defRPr sz="2528" b="1"/>
            </a:lvl5pPr>
            <a:lvl6pPr marL="3612109" indent="0">
              <a:buNone/>
              <a:defRPr sz="2528" b="1"/>
            </a:lvl6pPr>
            <a:lvl7pPr marL="4334530" indent="0">
              <a:buNone/>
              <a:defRPr sz="2528" b="1"/>
            </a:lvl7pPr>
            <a:lvl8pPr marL="5056952" indent="0">
              <a:buNone/>
              <a:defRPr sz="2528" b="1"/>
            </a:lvl8pPr>
            <a:lvl9pPr marL="5779374" indent="0">
              <a:buNone/>
              <a:defRPr sz="252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26931" y="3958251"/>
            <a:ext cx="8149707" cy="582199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752559" y="2656393"/>
            <a:ext cx="8189842" cy="1301857"/>
          </a:xfrm>
        </p:spPr>
        <p:txBody>
          <a:bodyPr anchor="b"/>
          <a:lstStyle>
            <a:lvl1pPr marL="0" indent="0">
              <a:buNone/>
              <a:defRPr sz="3792" b="1"/>
            </a:lvl1pPr>
            <a:lvl2pPr marL="722422" indent="0">
              <a:buNone/>
              <a:defRPr sz="3160" b="1"/>
            </a:lvl2pPr>
            <a:lvl3pPr marL="1444843" indent="0">
              <a:buNone/>
              <a:defRPr sz="2844" b="1"/>
            </a:lvl3pPr>
            <a:lvl4pPr marL="2167265" indent="0">
              <a:buNone/>
              <a:defRPr sz="2528" b="1"/>
            </a:lvl4pPr>
            <a:lvl5pPr marL="2889687" indent="0">
              <a:buNone/>
              <a:defRPr sz="2528" b="1"/>
            </a:lvl5pPr>
            <a:lvl6pPr marL="3612109" indent="0">
              <a:buNone/>
              <a:defRPr sz="2528" b="1"/>
            </a:lvl6pPr>
            <a:lvl7pPr marL="4334530" indent="0">
              <a:buNone/>
              <a:defRPr sz="2528" b="1"/>
            </a:lvl7pPr>
            <a:lvl8pPr marL="5056952" indent="0">
              <a:buNone/>
              <a:defRPr sz="2528" b="1"/>
            </a:lvl8pPr>
            <a:lvl9pPr marL="5779374" indent="0">
              <a:buNone/>
              <a:defRPr sz="252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752559" y="3958251"/>
            <a:ext cx="8189842" cy="582199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DDEDC-425E-5045-B73B-81ED4BD98200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6A0C5-76C3-5F46-A250-10FEC1C0CA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205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DDEDC-425E-5045-B73B-81ED4BD98200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6A0C5-76C3-5F46-A250-10FEC1C0CA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086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DDEDC-425E-5045-B73B-81ED4BD98200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6A0C5-76C3-5F46-A250-10FEC1C0CA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440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6931" y="722418"/>
            <a:ext cx="6213242" cy="2528464"/>
          </a:xfrm>
        </p:spPr>
        <p:txBody>
          <a:bodyPr anchor="b"/>
          <a:lstStyle>
            <a:lvl1pPr>
              <a:defRPr sz="5056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9842" y="1560224"/>
            <a:ext cx="9752558" cy="7700779"/>
          </a:xfrm>
        </p:spPr>
        <p:txBody>
          <a:bodyPr/>
          <a:lstStyle>
            <a:lvl1pPr>
              <a:defRPr sz="5056"/>
            </a:lvl1pPr>
            <a:lvl2pPr>
              <a:defRPr sz="4424"/>
            </a:lvl2pPr>
            <a:lvl3pPr>
              <a:defRPr sz="3792"/>
            </a:lvl3pPr>
            <a:lvl4pPr>
              <a:defRPr sz="3160"/>
            </a:lvl4pPr>
            <a:lvl5pPr>
              <a:defRPr sz="3160"/>
            </a:lvl5pPr>
            <a:lvl6pPr>
              <a:defRPr sz="3160"/>
            </a:lvl6pPr>
            <a:lvl7pPr>
              <a:defRPr sz="3160"/>
            </a:lvl7pPr>
            <a:lvl8pPr>
              <a:defRPr sz="3160"/>
            </a:lvl8pPr>
            <a:lvl9pPr>
              <a:defRPr sz="316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26931" y="3250882"/>
            <a:ext cx="6213242" cy="6022662"/>
          </a:xfrm>
        </p:spPr>
        <p:txBody>
          <a:bodyPr/>
          <a:lstStyle>
            <a:lvl1pPr marL="0" indent="0">
              <a:buNone/>
              <a:defRPr sz="2528"/>
            </a:lvl1pPr>
            <a:lvl2pPr marL="722422" indent="0">
              <a:buNone/>
              <a:defRPr sz="2212"/>
            </a:lvl2pPr>
            <a:lvl3pPr marL="1444843" indent="0">
              <a:buNone/>
              <a:defRPr sz="1896"/>
            </a:lvl3pPr>
            <a:lvl4pPr marL="2167265" indent="0">
              <a:buNone/>
              <a:defRPr sz="1580"/>
            </a:lvl4pPr>
            <a:lvl5pPr marL="2889687" indent="0">
              <a:buNone/>
              <a:defRPr sz="1580"/>
            </a:lvl5pPr>
            <a:lvl6pPr marL="3612109" indent="0">
              <a:buNone/>
              <a:defRPr sz="1580"/>
            </a:lvl6pPr>
            <a:lvl7pPr marL="4334530" indent="0">
              <a:buNone/>
              <a:defRPr sz="1580"/>
            </a:lvl7pPr>
            <a:lvl8pPr marL="5056952" indent="0">
              <a:buNone/>
              <a:defRPr sz="1580"/>
            </a:lvl8pPr>
            <a:lvl9pPr marL="5779374" indent="0">
              <a:buNone/>
              <a:defRPr sz="158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DDEDC-425E-5045-B73B-81ED4BD98200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6A0C5-76C3-5F46-A250-10FEC1C0CA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954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6931" y="722418"/>
            <a:ext cx="6213242" cy="2528464"/>
          </a:xfrm>
        </p:spPr>
        <p:txBody>
          <a:bodyPr anchor="b"/>
          <a:lstStyle>
            <a:lvl1pPr>
              <a:defRPr sz="5056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89842" y="1560224"/>
            <a:ext cx="9752558" cy="7700779"/>
          </a:xfrm>
        </p:spPr>
        <p:txBody>
          <a:bodyPr anchor="t"/>
          <a:lstStyle>
            <a:lvl1pPr marL="0" indent="0">
              <a:buNone/>
              <a:defRPr sz="5056"/>
            </a:lvl1pPr>
            <a:lvl2pPr marL="722422" indent="0">
              <a:buNone/>
              <a:defRPr sz="4424"/>
            </a:lvl2pPr>
            <a:lvl3pPr marL="1444843" indent="0">
              <a:buNone/>
              <a:defRPr sz="3792"/>
            </a:lvl3pPr>
            <a:lvl4pPr marL="2167265" indent="0">
              <a:buNone/>
              <a:defRPr sz="3160"/>
            </a:lvl4pPr>
            <a:lvl5pPr marL="2889687" indent="0">
              <a:buNone/>
              <a:defRPr sz="3160"/>
            </a:lvl5pPr>
            <a:lvl6pPr marL="3612109" indent="0">
              <a:buNone/>
              <a:defRPr sz="3160"/>
            </a:lvl6pPr>
            <a:lvl7pPr marL="4334530" indent="0">
              <a:buNone/>
              <a:defRPr sz="3160"/>
            </a:lvl7pPr>
            <a:lvl8pPr marL="5056952" indent="0">
              <a:buNone/>
              <a:defRPr sz="3160"/>
            </a:lvl8pPr>
            <a:lvl9pPr marL="5779374" indent="0">
              <a:buNone/>
              <a:defRPr sz="316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26931" y="3250882"/>
            <a:ext cx="6213242" cy="6022662"/>
          </a:xfrm>
        </p:spPr>
        <p:txBody>
          <a:bodyPr/>
          <a:lstStyle>
            <a:lvl1pPr marL="0" indent="0">
              <a:buNone/>
              <a:defRPr sz="2528"/>
            </a:lvl1pPr>
            <a:lvl2pPr marL="722422" indent="0">
              <a:buNone/>
              <a:defRPr sz="2212"/>
            </a:lvl2pPr>
            <a:lvl3pPr marL="1444843" indent="0">
              <a:buNone/>
              <a:defRPr sz="1896"/>
            </a:lvl3pPr>
            <a:lvl4pPr marL="2167265" indent="0">
              <a:buNone/>
              <a:defRPr sz="1580"/>
            </a:lvl4pPr>
            <a:lvl5pPr marL="2889687" indent="0">
              <a:buNone/>
              <a:defRPr sz="1580"/>
            </a:lvl5pPr>
            <a:lvl6pPr marL="3612109" indent="0">
              <a:buNone/>
              <a:defRPr sz="1580"/>
            </a:lvl6pPr>
            <a:lvl7pPr marL="4334530" indent="0">
              <a:buNone/>
              <a:defRPr sz="1580"/>
            </a:lvl7pPr>
            <a:lvl8pPr marL="5056952" indent="0">
              <a:buNone/>
              <a:defRPr sz="1580"/>
            </a:lvl8pPr>
            <a:lvl9pPr marL="5779374" indent="0">
              <a:buNone/>
              <a:defRPr sz="158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DDEDC-425E-5045-B73B-81ED4BD98200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6A0C5-76C3-5F46-A250-10FEC1C0CA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974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24422" y="576932"/>
            <a:ext cx="16615470" cy="209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4422" y="2884657"/>
            <a:ext cx="16615470" cy="6875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24422" y="10043622"/>
            <a:ext cx="4334470" cy="5769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DDEDC-425E-5045-B73B-81ED4BD98200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81304" y="10043622"/>
            <a:ext cx="6501706" cy="5769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605421" y="10043622"/>
            <a:ext cx="4334470" cy="5769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6A0C5-76C3-5F46-A250-10FEC1C0CA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123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444843" rtl="0" eaLnBrk="1" latinLnBrk="0" hangingPunct="1">
        <a:lnSpc>
          <a:spcPct val="90000"/>
        </a:lnSpc>
        <a:spcBef>
          <a:spcPct val="0"/>
        </a:spcBef>
        <a:buNone/>
        <a:defRPr sz="695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211" indent="-361211" algn="l" defTabSz="1444843" rtl="0" eaLnBrk="1" latinLnBrk="0" hangingPunct="1">
        <a:lnSpc>
          <a:spcPct val="90000"/>
        </a:lnSpc>
        <a:spcBef>
          <a:spcPts val="1580"/>
        </a:spcBef>
        <a:buFont typeface="Arial" panose="020B0604020202020204" pitchFamily="34" charset="0"/>
        <a:buChar char="•"/>
        <a:defRPr sz="4424" kern="1200">
          <a:solidFill>
            <a:schemeClr val="tx1"/>
          </a:solidFill>
          <a:latin typeface="+mn-lt"/>
          <a:ea typeface="+mn-ea"/>
          <a:cs typeface="+mn-cs"/>
        </a:defRPr>
      </a:lvl1pPr>
      <a:lvl2pPr marL="1083633" indent="-361211" algn="l" defTabSz="1444843" rtl="0" eaLnBrk="1" latinLnBrk="0" hangingPunct="1">
        <a:lnSpc>
          <a:spcPct val="90000"/>
        </a:lnSpc>
        <a:spcBef>
          <a:spcPts val="790"/>
        </a:spcBef>
        <a:buFont typeface="Arial" panose="020B0604020202020204" pitchFamily="34" charset="0"/>
        <a:buChar char="•"/>
        <a:defRPr sz="3792" kern="1200">
          <a:solidFill>
            <a:schemeClr val="tx1"/>
          </a:solidFill>
          <a:latin typeface="+mn-lt"/>
          <a:ea typeface="+mn-ea"/>
          <a:cs typeface="+mn-cs"/>
        </a:defRPr>
      </a:lvl2pPr>
      <a:lvl3pPr marL="1806054" indent="-361211" algn="l" defTabSz="1444843" rtl="0" eaLnBrk="1" latinLnBrk="0" hangingPunct="1">
        <a:lnSpc>
          <a:spcPct val="90000"/>
        </a:lnSpc>
        <a:spcBef>
          <a:spcPts val="790"/>
        </a:spcBef>
        <a:buFont typeface="Arial" panose="020B0604020202020204" pitchFamily="34" charset="0"/>
        <a:buChar char="•"/>
        <a:defRPr sz="3160" kern="1200">
          <a:solidFill>
            <a:schemeClr val="tx1"/>
          </a:solidFill>
          <a:latin typeface="+mn-lt"/>
          <a:ea typeface="+mn-ea"/>
          <a:cs typeface="+mn-cs"/>
        </a:defRPr>
      </a:lvl3pPr>
      <a:lvl4pPr marL="2528476" indent="-361211" algn="l" defTabSz="1444843" rtl="0" eaLnBrk="1" latinLnBrk="0" hangingPunct="1">
        <a:lnSpc>
          <a:spcPct val="90000"/>
        </a:lnSpc>
        <a:spcBef>
          <a:spcPts val="790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4pPr>
      <a:lvl5pPr marL="3250898" indent="-361211" algn="l" defTabSz="1444843" rtl="0" eaLnBrk="1" latinLnBrk="0" hangingPunct="1">
        <a:lnSpc>
          <a:spcPct val="90000"/>
        </a:lnSpc>
        <a:spcBef>
          <a:spcPts val="790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5pPr>
      <a:lvl6pPr marL="3973319" indent="-361211" algn="l" defTabSz="1444843" rtl="0" eaLnBrk="1" latinLnBrk="0" hangingPunct="1">
        <a:lnSpc>
          <a:spcPct val="90000"/>
        </a:lnSpc>
        <a:spcBef>
          <a:spcPts val="790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6pPr>
      <a:lvl7pPr marL="4695741" indent="-361211" algn="l" defTabSz="1444843" rtl="0" eaLnBrk="1" latinLnBrk="0" hangingPunct="1">
        <a:lnSpc>
          <a:spcPct val="90000"/>
        </a:lnSpc>
        <a:spcBef>
          <a:spcPts val="790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7pPr>
      <a:lvl8pPr marL="5418163" indent="-361211" algn="l" defTabSz="1444843" rtl="0" eaLnBrk="1" latinLnBrk="0" hangingPunct="1">
        <a:lnSpc>
          <a:spcPct val="90000"/>
        </a:lnSpc>
        <a:spcBef>
          <a:spcPts val="790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8pPr>
      <a:lvl9pPr marL="6140585" indent="-361211" algn="l" defTabSz="1444843" rtl="0" eaLnBrk="1" latinLnBrk="0" hangingPunct="1">
        <a:lnSpc>
          <a:spcPct val="90000"/>
        </a:lnSpc>
        <a:spcBef>
          <a:spcPts val="790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44843" rtl="0" eaLnBrk="1" latinLnBrk="0" hangingPunct="1">
        <a:defRPr sz="2844" kern="1200">
          <a:solidFill>
            <a:schemeClr val="tx1"/>
          </a:solidFill>
          <a:latin typeface="+mn-lt"/>
          <a:ea typeface="+mn-ea"/>
          <a:cs typeface="+mn-cs"/>
        </a:defRPr>
      </a:lvl1pPr>
      <a:lvl2pPr marL="722422" algn="l" defTabSz="1444843" rtl="0" eaLnBrk="1" latinLnBrk="0" hangingPunct="1">
        <a:defRPr sz="2844" kern="1200">
          <a:solidFill>
            <a:schemeClr val="tx1"/>
          </a:solidFill>
          <a:latin typeface="+mn-lt"/>
          <a:ea typeface="+mn-ea"/>
          <a:cs typeface="+mn-cs"/>
        </a:defRPr>
      </a:lvl2pPr>
      <a:lvl3pPr marL="1444843" algn="l" defTabSz="1444843" rtl="0" eaLnBrk="1" latinLnBrk="0" hangingPunct="1"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167265" algn="l" defTabSz="1444843" rtl="0" eaLnBrk="1" latinLnBrk="0" hangingPunct="1">
        <a:defRPr sz="2844" kern="1200">
          <a:solidFill>
            <a:schemeClr val="tx1"/>
          </a:solidFill>
          <a:latin typeface="+mn-lt"/>
          <a:ea typeface="+mn-ea"/>
          <a:cs typeface="+mn-cs"/>
        </a:defRPr>
      </a:lvl4pPr>
      <a:lvl5pPr marL="2889687" algn="l" defTabSz="1444843" rtl="0" eaLnBrk="1" latinLnBrk="0" hangingPunct="1">
        <a:defRPr sz="2844" kern="1200">
          <a:solidFill>
            <a:schemeClr val="tx1"/>
          </a:solidFill>
          <a:latin typeface="+mn-lt"/>
          <a:ea typeface="+mn-ea"/>
          <a:cs typeface="+mn-cs"/>
        </a:defRPr>
      </a:lvl5pPr>
      <a:lvl6pPr marL="3612109" algn="l" defTabSz="1444843" rtl="0" eaLnBrk="1" latinLnBrk="0" hangingPunct="1">
        <a:defRPr sz="2844" kern="1200">
          <a:solidFill>
            <a:schemeClr val="tx1"/>
          </a:solidFill>
          <a:latin typeface="+mn-lt"/>
          <a:ea typeface="+mn-ea"/>
          <a:cs typeface="+mn-cs"/>
        </a:defRPr>
      </a:lvl6pPr>
      <a:lvl7pPr marL="4334530" algn="l" defTabSz="1444843" rtl="0" eaLnBrk="1" latinLnBrk="0" hangingPunct="1">
        <a:defRPr sz="2844" kern="1200">
          <a:solidFill>
            <a:schemeClr val="tx1"/>
          </a:solidFill>
          <a:latin typeface="+mn-lt"/>
          <a:ea typeface="+mn-ea"/>
          <a:cs typeface="+mn-cs"/>
        </a:defRPr>
      </a:lvl7pPr>
      <a:lvl8pPr marL="5056952" algn="l" defTabSz="1444843" rtl="0" eaLnBrk="1" latinLnBrk="0" hangingPunct="1">
        <a:defRPr sz="2844" kern="1200">
          <a:solidFill>
            <a:schemeClr val="tx1"/>
          </a:solidFill>
          <a:latin typeface="+mn-lt"/>
          <a:ea typeface="+mn-ea"/>
          <a:cs typeface="+mn-cs"/>
        </a:defRPr>
      </a:lvl8pPr>
      <a:lvl9pPr marL="5779374" algn="l" defTabSz="1444843" rtl="0" eaLnBrk="1" latinLnBrk="0" hangingPunct="1">
        <a:defRPr sz="28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72EDE4-A27C-7E11-CD9E-620245461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79D81A8D-957D-29C2-5517-2DCAA1FA26C0}"/>
              </a:ext>
            </a:extLst>
          </p:cNvPr>
          <p:cNvSpPr/>
          <p:nvPr/>
        </p:nvSpPr>
        <p:spPr>
          <a:xfrm>
            <a:off x="742383" y="154402"/>
            <a:ext cx="17400105" cy="1171113"/>
          </a:xfrm>
          <a:prstGeom prst="roundRect">
            <a:avLst/>
          </a:prstGeom>
          <a:gradFill>
            <a:gsLst>
              <a:gs pos="0">
                <a:srgbClr val="24A0AA">
                  <a:lumMod val="88903"/>
                  <a:lumOff val="11097"/>
                </a:srgbClr>
              </a:gs>
              <a:gs pos="59000">
                <a:srgbClr val="2D6AB6"/>
              </a:gs>
              <a:gs pos="100000">
                <a:srgbClr val="002060">
                  <a:lumMod val="86000"/>
                  <a:lumOff val="14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200" b="1" dirty="0">
              <a:ln w="0"/>
              <a:solidFill>
                <a:srgbClr val="2AADC3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DF2CE321-65C8-CF30-BD3D-7F07CA1FD7F5}"/>
              </a:ext>
            </a:extLst>
          </p:cNvPr>
          <p:cNvSpPr/>
          <p:nvPr/>
        </p:nvSpPr>
        <p:spPr>
          <a:xfrm>
            <a:off x="1268419" y="1624428"/>
            <a:ext cx="7741592" cy="8987889"/>
          </a:xfrm>
          <a:prstGeom prst="roundRect">
            <a:avLst/>
          </a:prstGeom>
          <a:solidFill>
            <a:srgbClr val="00909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u="sng" dirty="0">
                <a:solidFill>
                  <a:prstClr val="white"/>
                </a:solidFill>
                <a:latin typeface="Montserrat Black" pitchFamily="2" charset="0"/>
              </a:rPr>
              <a:t>Соотечественник</a:t>
            </a:r>
            <a:r>
              <a:rPr kumimoji="0" lang="ru-RU" sz="2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Black" pitchFamily="2" charset="0"/>
                <a:ea typeface="+mn-ea"/>
                <a:cs typeface="+mn-cs"/>
              </a:rPr>
              <a:t> 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Black" pitchFamily="2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Black" pitchFamily="2" charset="0"/>
              <a:ea typeface="+mn-ea"/>
              <a:cs typeface="+mn-cs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9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Соотечественниками являются лица, родившиеся в одном государстве, проживающие либо проживавшие в нем и обладающие признаками общности языка, истории, культурного наследия, традиций и обычаев, а также потомки указанных лиц по прямой нисходящей линии.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Соотечественниками за рубежом (далее - соотечественники) являются граждане Российской Федерации, постоянно проживающие за пределами территории Российской Федерации.</a:t>
            </a:r>
            <a:endParaRPr lang="ru-RU" sz="190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Соотечественниками также признаются лица и их потомки, проживающие за пределами территории Российской Федерации и относящиеся, как правило, к народам, исторически проживающим на территории Российской Федерации, а также сделавшие свободный выбор в пользу духовной, культурной и правовой связи с Российской Федерацией лица, чьи родственники по прямой восходящей линии ранее проживали на территории Российской Федерации, в том числе:</a:t>
            </a:r>
            <a:endParaRPr lang="ru-RU" sz="190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лица, состоявшие в гражданстве СССР, проживающие в государствах, входивших в состав СССР, получившие гражданство этих государств или ставшие лицами без гражданства;</a:t>
            </a:r>
            <a:endParaRPr lang="ru-RU" sz="190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выходцы (эмигранты) из Российского государства, Российской республики, РСФСР, СССР и Российской Федерации, имевшие соответствующую гражданскую принадлежность и ставшие гражданами иностранного государства или лицами без гражданства.</a:t>
            </a:r>
          </a:p>
        </p:txBody>
      </p:sp>
      <p:sp>
        <p:nvSpPr>
          <p:cNvPr id="88" name="Номер слайда 2">
            <a:extLst>
              <a:ext uri="{FF2B5EF4-FFF2-40B4-BE49-F238E27FC236}">
                <a16:creationId xmlns:a16="http://schemas.microsoft.com/office/drawing/2014/main" id="{FAD9ECDE-6F13-444C-80E0-70D036B2E238}"/>
              </a:ext>
            </a:extLst>
          </p:cNvPr>
          <p:cNvSpPr txBox="1">
            <a:spLocks/>
          </p:cNvSpPr>
          <p:nvPr/>
        </p:nvSpPr>
        <p:spPr>
          <a:xfrm>
            <a:off x="16699343" y="408958"/>
            <a:ext cx="1983034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ru-RU" sz="2000" b="1">
                <a:solidFill>
                  <a:srgbClr val="002060"/>
                </a:solidFill>
                <a:latin typeface="Montserrat" pitchFamily="2" charset="0"/>
                <a:cs typeface="Arial" panose="020B0604020202020204" pitchFamily="34" charset="0"/>
              </a:rPr>
              <a:pPr/>
              <a:t>1</a:t>
            </a:fld>
            <a:endParaRPr lang="ru-RU" sz="2000" b="1" dirty="0">
              <a:solidFill>
                <a:srgbClr val="002060"/>
              </a:solidFill>
              <a:latin typeface="Montserrat" pitchFamily="2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: скругленные углы 47">
            <a:extLst>
              <a:ext uri="{FF2B5EF4-FFF2-40B4-BE49-F238E27FC236}">
                <a16:creationId xmlns:a16="http://schemas.microsoft.com/office/drawing/2014/main" id="{8621DF07-6C2D-4740-BBD3-757C0300ECDE}"/>
              </a:ext>
            </a:extLst>
          </p:cNvPr>
          <p:cNvSpPr/>
          <p:nvPr/>
        </p:nvSpPr>
        <p:spPr>
          <a:xfrm>
            <a:off x="10254302" y="1624428"/>
            <a:ext cx="7741592" cy="8978853"/>
          </a:xfrm>
          <a:prstGeom prst="roundRect">
            <a:avLst/>
          </a:prstGeom>
          <a:solidFill>
            <a:srgbClr val="00909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Black" pitchFamily="2" charset="0"/>
                <a:ea typeface="+mn-ea"/>
                <a:cs typeface="+mn-cs"/>
              </a:rPr>
              <a:t>Репатриант </a:t>
            </a: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Black" pitchFamily="2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Black" pitchFamily="2" charset="0"/>
              <a:ea typeface="+mn-ea"/>
              <a:cs typeface="+mn-cs"/>
            </a:endParaRP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9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Репатриант – это соотечественник, изъявивший желание принять участие в Госпрограмме в порядке, установленном Госпрограммой для репатриантов, из числа:</a:t>
            </a: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9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9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 РФ, постоянно проживавших за ее пределами по состоянию на 24 февраля 2022 г.;</a:t>
            </a: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9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9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лиц, добровольно оформившим выход из гражданства РФ;</a:t>
            </a: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9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9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лиц, родившихся или постоянно проживавших на территории РСФСР и имевших в прошлом гражданство СССР;</a:t>
            </a: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9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9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лиц, имеющих родственников по прямой восходящей линии, родившихся или постоянно проживавших на территории РСФСР либо территории, относившейся к Российской империи или СССР, в пределах государственной границы РФ и имевших соответствующую гражданскую принадлежность.</a:t>
            </a: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9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9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 репатрианта тоже будет свидетельство участника ГП.</a:t>
            </a: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9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9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Репатриант может выбирать любой регион проживания, даже не участвующий  в ГП</a:t>
            </a:r>
            <a:endParaRPr kumimoji="0" lang="ru-RU" sz="19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u="sng" dirty="0">
              <a:latin typeface="Montserrat Black" pitchFamily="2" charset="0"/>
            </a:endParaRPr>
          </a:p>
        </p:txBody>
      </p:sp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3BED9142-8A4D-4C41-99AF-71B9442EA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7397" y="1402399"/>
            <a:ext cx="606878" cy="585682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4A565763-75EA-48DB-BA86-0EB74A725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5776" y="1425153"/>
            <a:ext cx="606878" cy="5036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43D64E-470A-88F0-9C1A-49D562737BB5}"/>
              </a:ext>
            </a:extLst>
          </p:cNvPr>
          <p:cNvSpPr txBox="1"/>
          <p:nvPr/>
        </p:nvSpPr>
        <p:spPr>
          <a:xfrm>
            <a:off x="443084" y="223958"/>
            <a:ext cx="17998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Montserrat Black" pitchFamily="2" charset="0"/>
              </a:rPr>
              <a:t>Государственная программа по оказание содействию добровольному переселению в Российскую Федерацию соотечественников, проживающих за рубежом</a:t>
            </a:r>
          </a:p>
        </p:txBody>
      </p:sp>
    </p:spTree>
    <p:extLst>
      <p:ext uri="{BB962C8B-B14F-4D97-AF65-F5344CB8AC3E}">
        <p14:creationId xmlns:p14="http://schemas.microsoft.com/office/powerpoint/2010/main" val="1456541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72EDE4-A27C-7E11-CD9E-620245461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79D81A8D-957D-29C2-5517-2DCAA1FA26C0}"/>
              </a:ext>
            </a:extLst>
          </p:cNvPr>
          <p:cNvSpPr/>
          <p:nvPr/>
        </p:nvSpPr>
        <p:spPr>
          <a:xfrm>
            <a:off x="691860" y="131178"/>
            <a:ext cx="17400105" cy="1171113"/>
          </a:xfrm>
          <a:prstGeom prst="roundRect">
            <a:avLst/>
          </a:prstGeom>
          <a:gradFill>
            <a:gsLst>
              <a:gs pos="0">
                <a:srgbClr val="24A0AA">
                  <a:lumMod val="88903"/>
                  <a:lumOff val="11097"/>
                </a:srgbClr>
              </a:gs>
              <a:gs pos="59000">
                <a:srgbClr val="2D6AB6"/>
              </a:gs>
              <a:gs pos="100000">
                <a:srgbClr val="002060">
                  <a:lumMod val="86000"/>
                  <a:lumOff val="14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200" b="1" dirty="0">
              <a:ln w="0"/>
              <a:solidFill>
                <a:srgbClr val="2AADC3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DF2CE321-65C8-CF30-BD3D-7F07CA1FD7F5}"/>
              </a:ext>
            </a:extLst>
          </p:cNvPr>
          <p:cNvSpPr/>
          <p:nvPr/>
        </p:nvSpPr>
        <p:spPr>
          <a:xfrm>
            <a:off x="1650319" y="1636246"/>
            <a:ext cx="7741592" cy="8925074"/>
          </a:xfrm>
          <a:prstGeom prst="roundRect">
            <a:avLst/>
          </a:prstGeom>
          <a:solidFill>
            <a:srgbClr val="00909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u="sng" dirty="0">
                <a:solidFill>
                  <a:prstClr val="white"/>
                </a:solidFill>
                <a:latin typeface="Montserrat Black" pitchFamily="2" charset="0"/>
              </a:rPr>
              <a:t>Соотечественник</a:t>
            </a:r>
            <a:r>
              <a:rPr kumimoji="0" lang="ru-RU" sz="2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Black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Black" pitchFamily="2" charset="0"/>
                <a:ea typeface="+mn-ea"/>
                <a:cs typeface="+mn-cs"/>
              </a:rPr>
              <a:t>Региональные меры поддержки: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частичная компенсация расходов на прохождение медицинского обследования для разрешения на временное проживание - до 5 000 рублей;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компенсация расходов на признание ученых степеней, ученых званий, образования  и квалификации, полученных в иностранном государстве - до 10 000 рублей;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меры социальной поддержки семей, имеющих детей (предоставляются на срок до приобретения гражданства Российской Федерации, но не более, чем на шесть месяцев. После приобретения гражданства  на постоянной основе):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единовременное пособие при рождении ребенка;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ежемесячное пособие на ребенка-инвалида;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пособие студенческим семьям, имеющим детей;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ежемесячная денежная выплата многодетной семье;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предоставление участникам Государственной программы и членам их семей на период социальной адаптации и самостоятельного решения жилищного вопроса возможности временного размещения в жилых помещениях Центра временного размещения (поселок Северный, Багратионовского района, Калининградской области </a:t>
            </a:r>
          </a:p>
          <a:p>
            <a:pPr algn="ctr"/>
            <a:r>
              <a:rPr lang="ru-RU" sz="2000" b="1" dirty="0">
                <a:latin typeface="Montserrat Black" pitchFamily="2" charset="0"/>
              </a:rPr>
              <a:t>. </a:t>
            </a:r>
          </a:p>
        </p:txBody>
      </p:sp>
      <p:sp>
        <p:nvSpPr>
          <p:cNvPr id="88" name="Номер слайда 2">
            <a:extLst>
              <a:ext uri="{FF2B5EF4-FFF2-40B4-BE49-F238E27FC236}">
                <a16:creationId xmlns:a16="http://schemas.microsoft.com/office/drawing/2014/main" id="{FAD9ECDE-6F13-444C-80E0-70D036B2E238}"/>
              </a:ext>
            </a:extLst>
          </p:cNvPr>
          <p:cNvSpPr txBox="1">
            <a:spLocks/>
          </p:cNvSpPr>
          <p:nvPr/>
        </p:nvSpPr>
        <p:spPr>
          <a:xfrm>
            <a:off x="16699343" y="408958"/>
            <a:ext cx="1983034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ru-RU" sz="2000" b="1">
                <a:solidFill>
                  <a:srgbClr val="002060"/>
                </a:solidFill>
                <a:latin typeface="Montserrat" pitchFamily="2" charset="0"/>
                <a:cs typeface="Arial" panose="020B0604020202020204" pitchFamily="34" charset="0"/>
              </a:rPr>
              <a:pPr/>
              <a:t>2</a:t>
            </a:fld>
            <a:endParaRPr lang="ru-RU" sz="2000" b="1" dirty="0">
              <a:solidFill>
                <a:srgbClr val="002060"/>
              </a:solidFill>
              <a:latin typeface="Montserrat" pitchFamily="2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: скругленные углы 47">
            <a:extLst>
              <a:ext uri="{FF2B5EF4-FFF2-40B4-BE49-F238E27FC236}">
                <a16:creationId xmlns:a16="http://schemas.microsoft.com/office/drawing/2014/main" id="{8621DF07-6C2D-4740-BBD3-757C0300ECDE}"/>
              </a:ext>
            </a:extLst>
          </p:cNvPr>
          <p:cNvSpPr/>
          <p:nvPr/>
        </p:nvSpPr>
        <p:spPr>
          <a:xfrm>
            <a:off x="10254303" y="1609287"/>
            <a:ext cx="7741592" cy="8925074"/>
          </a:xfrm>
          <a:prstGeom prst="roundRect">
            <a:avLst>
              <a:gd name="adj" fmla="val 16325"/>
            </a:avLst>
          </a:prstGeom>
          <a:solidFill>
            <a:srgbClr val="00909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Black" pitchFamily="2" charset="0"/>
                <a:ea typeface="+mn-ea"/>
                <a:cs typeface="+mn-cs"/>
              </a:rPr>
              <a:t>Репатриант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u="sng" dirty="0">
                <a:solidFill>
                  <a:prstClr val="white"/>
                </a:solidFill>
                <a:latin typeface="Montserrat Black" pitchFamily="2" charset="0"/>
              </a:rPr>
              <a:t>Региональные меры поддержки:</a:t>
            </a:r>
          </a:p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5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Репатриантам-участникам госпрограммы и членам их семей предлагается выплачивать</a:t>
            </a:r>
            <a:r>
              <a:rPr kumimoji="0" lang="en-US" sz="195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95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до 135 тысяч рублей</a:t>
            </a:r>
            <a:r>
              <a:rPr kumimoji="0" lang="ru-RU" sz="195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числе:</a:t>
            </a:r>
          </a:p>
          <a:p>
            <a:pPr marL="342900" marR="0" lvl="0" indent="-342900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95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32 тыс. рублей на одного человека единоразово.;</a:t>
            </a:r>
          </a:p>
          <a:p>
            <a:pPr marL="342900" marR="0" lvl="0" indent="-342900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95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медосвидетельствование (не более 5 тыс. рублей);</a:t>
            </a: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95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 признание научных степеней, образования или квалификации (не более 10 тыс. рублей);</a:t>
            </a: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95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 найм в течение полугода жилья (не более 20 тыс. рублей в месяц).</a:t>
            </a:r>
          </a:p>
          <a:p>
            <a:pPr lvl="0" algn="ctr"/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Федеральные льготы для ГП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освобождение от уплаты таможенных платежей в соответствии с таможенным законодательством Таможенного союза (на провоз автомобиля и грузового контейнера);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льготная 13-процентная ставка налога  на доходы, получаемые от трудовой деятельности,  а также право осуществлять в Российской Федерации трудовую деятельность без получения разрешения на работу или патента (до получения гражданства);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компенсация расходов на переезд к будущему месту проживания (оплата проезда, провоза личного имущества);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компенсация расходов на уплату государственной пошлины за оформление документов, определяющих правовой статус переселенцев на территории Российской Федерации;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подъёмные средства в размере прожиточного минимума, установленного в регионе                                 для социально-демографических групп населения (пенсионеры, дети, трудоспособные граждане); </a:t>
            </a: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1950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3BED9142-8A4D-4C41-99AF-71B9442EA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8221" y="1343405"/>
            <a:ext cx="606878" cy="503613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4A565763-75EA-48DB-BA86-0EB74A725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5776" y="1343405"/>
            <a:ext cx="606878" cy="5036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43D64E-470A-88F0-9C1A-49D562737BB5}"/>
              </a:ext>
            </a:extLst>
          </p:cNvPr>
          <p:cNvSpPr txBox="1"/>
          <p:nvPr/>
        </p:nvSpPr>
        <p:spPr>
          <a:xfrm>
            <a:off x="451616" y="116569"/>
            <a:ext cx="178805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Black" pitchFamily="2" charset="0"/>
                <a:ea typeface="+mn-ea"/>
                <a:cs typeface="+mn-cs"/>
              </a:rPr>
              <a:t>Меры социальной поддержки в рамках государственной программа по оказание содействию добровольному переселению в Российскую Федерацию соотечественников, проживающих за рубежом</a:t>
            </a:r>
          </a:p>
        </p:txBody>
      </p:sp>
    </p:spTree>
    <p:extLst>
      <p:ext uri="{BB962C8B-B14F-4D97-AF65-F5344CB8AC3E}">
        <p14:creationId xmlns:p14="http://schemas.microsoft.com/office/powerpoint/2010/main" val="3187274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151903-CE75-9899-1129-A0A865BCC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ый треугольник 39">
            <a:extLst>
              <a:ext uri="{FF2B5EF4-FFF2-40B4-BE49-F238E27FC236}">
                <a16:creationId xmlns:a16="http://schemas.microsoft.com/office/drawing/2014/main" id="{B69C7DC1-8119-CDD4-D1B3-90E3EF8FDF98}"/>
              </a:ext>
            </a:extLst>
          </p:cNvPr>
          <p:cNvSpPr/>
          <p:nvPr/>
        </p:nvSpPr>
        <p:spPr>
          <a:xfrm flipH="1">
            <a:off x="12196" y="1532916"/>
            <a:ext cx="19264313" cy="9303359"/>
          </a:xfrm>
          <a:prstGeom prst="rtTriangl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2BBAC7">
                  <a:alpha val="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>
            <a:extLst>
              <a:ext uri="{FF2B5EF4-FFF2-40B4-BE49-F238E27FC236}">
                <a16:creationId xmlns:a16="http://schemas.microsoft.com/office/drawing/2014/main" id="{F9A51D46-9644-4FE5-E81C-93E0DDACE6A5}"/>
              </a:ext>
            </a:extLst>
          </p:cNvPr>
          <p:cNvSpPr/>
          <p:nvPr/>
        </p:nvSpPr>
        <p:spPr>
          <a:xfrm>
            <a:off x="3213462" y="1879872"/>
            <a:ext cx="13102047" cy="1049102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05406">
              <a:defRPr/>
            </a:pPr>
            <a:r>
              <a:rPr lang="ru-RU" sz="3200" b="1" dirty="0">
                <a:solidFill>
                  <a:prstClr val="white"/>
                </a:solidFill>
                <a:latin typeface="Montserrat" pitchFamily="2" charset="0"/>
                <a:cs typeface="Arial" panose="020B0604020202020204" pitchFamily="34" charset="0"/>
              </a:rPr>
              <a:t>Информация о прибывших соотечественниках</a:t>
            </a:r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id="{50D1D0D7-D41E-5F7F-7CBA-C583005C3F7D}"/>
              </a:ext>
            </a:extLst>
          </p:cNvPr>
          <p:cNvSpPr/>
          <p:nvPr/>
        </p:nvSpPr>
        <p:spPr>
          <a:xfrm>
            <a:off x="692331" y="3500847"/>
            <a:ext cx="9971111" cy="6949440"/>
          </a:xfrm>
          <a:prstGeom prst="roundRect">
            <a:avLst>
              <a:gd name="adj" fmla="val 8275"/>
            </a:avLst>
          </a:prstGeom>
          <a:solidFill>
            <a:srgbClr val="CCFFFF"/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505406">
              <a:defRPr/>
            </a:pPr>
            <a:r>
              <a:rPr lang="ru-RU" sz="2800" b="1" u="sng" dirty="0">
                <a:solidFill>
                  <a:srgbClr val="00909C"/>
                </a:solidFill>
                <a:latin typeface="Montserrat" pitchFamily="2" charset="0"/>
              </a:rPr>
              <a:t>Прибыло 54,4 тыс. соотечественников, </a:t>
            </a:r>
            <a:br>
              <a:rPr lang="ru-RU" sz="2800" b="1" u="sng" dirty="0">
                <a:solidFill>
                  <a:srgbClr val="00909C"/>
                </a:solidFill>
                <a:latin typeface="Montserrat" pitchFamily="2" charset="0"/>
              </a:rPr>
            </a:br>
            <a:r>
              <a:rPr lang="ru-RU" sz="2800" b="1" u="sng" dirty="0">
                <a:solidFill>
                  <a:srgbClr val="00909C"/>
                </a:solidFill>
                <a:latin typeface="Montserrat" pitchFamily="2" charset="0"/>
              </a:rPr>
              <a:t>в том числе:</a:t>
            </a:r>
          </a:p>
          <a:p>
            <a:pPr marL="266450" indent="-266450" defTabSz="505406">
              <a:buFont typeface="Wingdings" panose="05000000000000000000" pitchFamily="2" charset="2"/>
              <a:buChar char="§"/>
              <a:defRPr/>
            </a:pPr>
            <a:r>
              <a:rPr lang="ru-RU" sz="2800" b="1" dirty="0">
                <a:solidFill>
                  <a:srgbClr val="00909C"/>
                </a:solidFill>
                <a:latin typeface="Montserrat" pitchFamily="2" charset="0"/>
              </a:rPr>
              <a:t>23,5 </a:t>
            </a:r>
            <a:r>
              <a:rPr lang="ru-RU" sz="2800" dirty="0">
                <a:solidFill>
                  <a:srgbClr val="00909C"/>
                </a:solidFill>
                <a:latin typeface="Montserrat" pitchFamily="2" charset="0"/>
              </a:rPr>
              <a:t>тыс. участников и </a:t>
            </a:r>
            <a:r>
              <a:rPr lang="ru-RU" sz="2800" b="1" dirty="0">
                <a:solidFill>
                  <a:srgbClr val="00909C"/>
                </a:solidFill>
                <a:latin typeface="Montserrat" pitchFamily="2" charset="0"/>
              </a:rPr>
              <a:t>30,9</a:t>
            </a:r>
            <a:r>
              <a:rPr lang="ru-RU" sz="2800" dirty="0">
                <a:solidFill>
                  <a:srgbClr val="00909C"/>
                </a:solidFill>
                <a:latin typeface="Montserrat" pitchFamily="2" charset="0"/>
              </a:rPr>
              <a:t> тыс. членов их семей;</a:t>
            </a:r>
          </a:p>
          <a:p>
            <a:pPr marL="266450" indent="-266450" defTabSz="505406">
              <a:buFont typeface="Wingdings" panose="05000000000000000000" pitchFamily="2" charset="2"/>
              <a:buChar char="§"/>
              <a:defRPr/>
            </a:pPr>
            <a:r>
              <a:rPr lang="ru-RU" sz="2800" b="1" dirty="0">
                <a:solidFill>
                  <a:srgbClr val="00909C"/>
                </a:solidFill>
                <a:latin typeface="Montserrat" pitchFamily="2" charset="0"/>
              </a:rPr>
              <a:t>63 %</a:t>
            </a:r>
            <a:r>
              <a:rPr lang="ru-RU" sz="2800" dirty="0">
                <a:solidFill>
                  <a:srgbClr val="00909C"/>
                </a:solidFill>
                <a:latin typeface="Montserrat" pitchFamily="2" charset="0"/>
              </a:rPr>
              <a:t> в трудоспособном возрасте;</a:t>
            </a:r>
          </a:p>
          <a:p>
            <a:pPr marL="266450" indent="-266450" defTabSz="505406">
              <a:buFont typeface="Wingdings" panose="05000000000000000000" pitchFamily="2" charset="2"/>
              <a:buChar char="§"/>
              <a:defRPr/>
            </a:pPr>
            <a:r>
              <a:rPr lang="ru-RU" sz="2800" b="1" dirty="0">
                <a:solidFill>
                  <a:srgbClr val="00909C"/>
                </a:solidFill>
                <a:latin typeface="Montserrat" pitchFamily="2" charset="0"/>
              </a:rPr>
              <a:t>33 %</a:t>
            </a:r>
            <a:r>
              <a:rPr lang="ru-RU" sz="2800" dirty="0">
                <a:solidFill>
                  <a:srgbClr val="00909C"/>
                </a:solidFill>
                <a:latin typeface="Montserrat" pitchFamily="2" charset="0"/>
              </a:rPr>
              <a:t> дети;</a:t>
            </a:r>
          </a:p>
          <a:p>
            <a:pPr marL="266450" indent="-266450" defTabSz="505406">
              <a:buFont typeface="Wingdings" panose="05000000000000000000" pitchFamily="2" charset="2"/>
              <a:buChar char="§"/>
              <a:defRPr/>
            </a:pPr>
            <a:r>
              <a:rPr lang="ru-RU" sz="2800" b="1" dirty="0">
                <a:solidFill>
                  <a:srgbClr val="00909C"/>
                </a:solidFill>
                <a:latin typeface="Montserrat" pitchFamily="2" charset="0"/>
              </a:rPr>
              <a:t>4 %</a:t>
            </a:r>
            <a:r>
              <a:rPr lang="ru-RU" sz="2800" dirty="0">
                <a:solidFill>
                  <a:srgbClr val="00909C"/>
                </a:solidFill>
                <a:latin typeface="Montserrat" pitchFamily="2" charset="0"/>
              </a:rPr>
              <a:t> пенсионеры.</a:t>
            </a:r>
          </a:p>
          <a:p>
            <a:pPr algn="ctr" defTabSz="505406">
              <a:defRPr/>
            </a:pPr>
            <a:r>
              <a:rPr lang="ru-RU" sz="2800" b="1" u="sng" dirty="0">
                <a:solidFill>
                  <a:srgbClr val="00909C"/>
                </a:solidFill>
                <a:latin typeface="Montserrat" pitchFamily="2" charset="0"/>
              </a:rPr>
              <a:t>Уровень образования:</a:t>
            </a:r>
          </a:p>
          <a:p>
            <a:pPr marL="266450" indent="-266450" defTabSz="505406">
              <a:buFont typeface="Wingdings" panose="05000000000000000000" pitchFamily="2" charset="2"/>
              <a:buChar char="§"/>
              <a:defRPr/>
            </a:pPr>
            <a:r>
              <a:rPr lang="ru-RU" sz="2800" dirty="0">
                <a:solidFill>
                  <a:srgbClr val="00909C"/>
                </a:solidFill>
                <a:latin typeface="Montserrat" pitchFamily="2" charset="0"/>
              </a:rPr>
              <a:t>высшее - </a:t>
            </a:r>
            <a:r>
              <a:rPr lang="ru-RU" sz="2800" b="1" dirty="0">
                <a:solidFill>
                  <a:srgbClr val="00909C"/>
                </a:solidFill>
                <a:latin typeface="Montserrat" pitchFamily="2" charset="0"/>
              </a:rPr>
              <a:t>39 %</a:t>
            </a:r>
            <a:r>
              <a:rPr lang="ru-RU" sz="2800" dirty="0">
                <a:solidFill>
                  <a:srgbClr val="00909C"/>
                </a:solidFill>
                <a:latin typeface="Montserrat" pitchFamily="2" charset="0"/>
              </a:rPr>
              <a:t>;</a:t>
            </a:r>
          </a:p>
          <a:p>
            <a:pPr marL="266450" indent="-266450" defTabSz="505406">
              <a:buFont typeface="Wingdings" panose="05000000000000000000" pitchFamily="2" charset="2"/>
              <a:buChar char="§"/>
              <a:defRPr/>
            </a:pPr>
            <a:r>
              <a:rPr lang="ru-RU" sz="2800" dirty="0">
                <a:solidFill>
                  <a:srgbClr val="00909C"/>
                </a:solidFill>
                <a:latin typeface="Montserrat" pitchFamily="2" charset="0"/>
              </a:rPr>
              <a:t>среднее профессиональное - </a:t>
            </a:r>
            <a:r>
              <a:rPr lang="ru-RU" sz="2800" b="1" dirty="0">
                <a:solidFill>
                  <a:srgbClr val="00909C"/>
                </a:solidFill>
                <a:latin typeface="Montserrat" pitchFamily="2" charset="0"/>
              </a:rPr>
              <a:t>34 %</a:t>
            </a:r>
          </a:p>
          <a:p>
            <a:pPr algn="ctr" defTabSz="505406">
              <a:defRPr/>
            </a:pPr>
            <a:endParaRPr lang="ru-RU" sz="2800" dirty="0">
              <a:solidFill>
                <a:srgbClr val="00909C"/>
              </a:solidFill>
              <a:latin typeface="Montserrat" pitchFamily="2" charset="0"/>
            </a:endParaRPr>
          </a:p>
          <a:p>
            <a:pPr algn="ctr" defTabSz="505406">
              <a:defRPr/>
            </a:pPr>
            <a:r>
              <a:rPr lang="ru-RU" sz="2800" b="1" u="sng" dirty="0">
                <a:solidFill>
                  <a:srgbClr val="00909C"/>
                </a:solidFill>
                <a:latin typeface="Montserrat" pitchFamily="2" charset="0"/>
              </a:rPr>
              <a:t>В течение первого года пребывания:</a:t>
            </a:r>
          </a:p>
          <a:p>
            <a:pPr marL="266450" indent="-266450" defTabSz="505406">
              <a:buFont typeface="Wingdings" panose="05000000000000000000" pitchFamily="2" charset="2"/>
              <a:buChar char="§"/>
              <a:defRPr/>
            </a:pPr>
            <a:r>
              <a:rPr lang="ru-RU" sz="2800" dirty="0">
                <a:solidFill>
                  <a:srgbClr val="00909C"/>
                </a:solidFill>
                <a:latin typeface="Montserrat" pitchFamily="2" charset="0"/>
              </a:rPr>
              <a:t> </a:t>
            </a:r>
            <a:r>
              <a:rPr lang="ru-RU" sz="2800" b="1" dirty="0">
                <a:solidFill>
                  <a:srgbClr val="00909C"/>
                </a:solidFill>
                <a:latin typeface="Montserrat" pitchFamily="2" charset="0"/>
              </a:rPr>
              <a:t>67%</a:t>
            </a:r>
            <a:r>
              <a:rPr lang="ru-RU" sz="2800" dirty="0">
                <a:solidFill>
                  <a:srgbClr val="00909C"/>
                </a:solidFill>
                <a:latin typeface="Montserrat" pitchFamily="2" charset="0"/>
              </a:rPr>
              <a:t> соотечественников трудоустраиваются; </a:t>
            </a:r>
          </a:p>
          <a:p>
            <a:pPr marL="266450" indent="-266450" defTabSz="505406">
              <a:buFont typeface="Wingdings" panose="05000000000000000000" pitchFamily="2" charset="2"/>
              <a:buChar char="§"/>
              <a:defRPr/>
            </a:pPr>
            <a:r>
              <a:rPr lang="ru-RU" sz="2800" b="1" dirty="0">
                <a:solidFill>
                  <a:srgbClr val="00909C"/>
                </a:solidFill>
                <a:latin typeface="Montserrat" pitchFamily="2" charset="0"/>
              </a:rPr>
              <a:t>1/3</a:t>
            </a:r>
            <a:r>
              <a:rPr lang="ru-RU" sz="2800" dirty="0">
                <a:solidFill>
                  <a:srgbClr val="00909C"/>
                </a:solidFill>
                <a:latin typeface="Montserrat" pitchFamily="2" charset="0"/>
              </a:rPr>
              <a:t> из числа приехавших решает жилищную проблему приобретая квартиру или дом</a:t>
            </a:r>
          </a:p>
        </p:txBody>
      </p:sp>
      <p:sp>
        <p:nvSpPr>
          <p:cNvPr id="43" name="Номер слайда 2">
            <a:extLst>
              <a:ext uri="{FF2B5EF4-FFF2-40B4-BE49-F238E27FC236}">
                <a16:creationId xmlns:a16="http://schemas.microsoft.com/office/drawing/2014/main" id="{B8556870-4E2A-48B6-A743-D5A271D1453E}"/>
              </a:ext>
            </a:extLst>
          </p:cNvPr>
          <p:cNvSpPr txBox="1">
            <a:spLocks/>
          </p:cNvSpPr>
          <p:nvPr/>
        </p:nvSpPr>
        <p:spPr>
          <a:xfrm>
            <a:off x="16699343" y="408958"/>
            <a:ext cx="1983034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ru-RU" sz="2000" b="1">
                <a:solidFill>
                  <a:srgbClr val="002060"/>
                </a:solidFill>
                <a:latin typeface="Montserrat" pitchFamily="2" charset="0"/>
                <a:cs typeface="Arial" panose="020B0604020202020204" pitchFamily="34" charset="0"/>
              </a:rPr>
              <a:pPr/>
              <a:t>3</a:t>
            </a:fld>
            <a:endParaRPr lang="ru-RU" sz="2000" b="1" dirty="0">
              <a:solidFill>
                <a:srgbClr val="002060"/>
              </a:solidFill>
              <a:latin typeface="Montserrat" pitchFamily="2" charset="0"/>
              <a:cs typeface="Arial" panose="020B0604020202020204" pitchFamily="34" charset="0"/>
            </a:endParaRPr>
          </a:p>
        </p:txBody>
      </p:sp>
      <p:pic>
        <p:nvPicPr>
          <p:cNvPr id="49" name="Рисунок 48" descr="Крышка вправо со сплошной заливкой">
            <a:extLst>
              <a:ext uri="{FF2B5EF4-FFF2-40B4-BE49-F238E27FC236}">
                <a16:creationId xmlns:a16="http://schemas.microsoft.com/office/drawing/2014/main" id="{62A34A1C-2062-46AA-B99C-D16FF9447D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064055" y="2481672"/>
            <a:ext cx="1592717" cy="1592717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00C23D17-CC34-44F5-B864-332B2F4348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9969" y="3569184"/>
            <a:ext cx="3804234" cy="2615411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C13ED682-1886-435E-B977-ACE7F00FA3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00730" y="7086337"/>
            <a:ext cx="4282252" cy="2848196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F0C65185-7997-4637-A363-08F4491C9A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79969" y="7086337"/>
            <a:ext cx="3804234" cy="2848196"/>
          </a:xfrm>
          <a:prstGeom prst="rect">
            <a:avLst/>
          </a:prstGeom>
        </p:spPr>
      </p:pic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420A6E2B-FA05-4C22-BEF4-8AD30114917A}"/>
              </a:ext>
            </a:extLst>
          </p:cNvPr>
          <p:cNvSpPr/>
          <p:nvPr/>
        </p:nvSpPr>
        <p:spPr>
          <a:xfrm>
            <a:off x="14700730" y="3569185"/>
            <a:ext cx="4452582" cy="2615410"/>
          </a:xfrm>
          <a:prstGeom prst="roundRect">
            <a:avLst/>
          </a:prstGeom>
          <a:solidFill>
            <a:srgbClr val="00909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Montserrat Black" pitchFamily="2" charset="0"/>
              </a:rPr>
              <a:t>Центр временного размещения </a:t>
            </a:r>
          </a:p>
          <a:p>
            <a:pPr algn="ctr"/>
            <a:r>
              <a:rPr lang="ru-RU" sz="3200" dirty="0">
                <a:latin typeface="Montserrat Black" pitchFamily="2" charset="0"/>
              </a:rPr>
              <a:t>соотечественников</a:t>
            </a:r>
          </a:p>
        </p:txBody>
      </p:sp>
      <p:sp>
        <p:nvSpPr>
          <p:cNvPr id="13" name="Скругленный прямоугольник 2">
            <a:extLst>
              <a:ext uri="{FF2B5EF4-FFF2-40B4-BE49-F238E27FC236}">
                <a16:creationId xmlns:a16="http://schemas.microsoft.com/office/drawing/2014/main" id="{E8C3CF85-055D-49EB-8DA2-D140E41D10EF}"/>
              </a:ext>
            </a:extLst>
          </p:cNvPr>
          <p:cNvSpPr/>
          <p:nvPr/>
        </p:nvSpPr>
        <p:spPr>
          <a:xfrm>
            <a:off x="742383" y="154402"/>
            <a:ext cx="17400105" cy="1171113"/>
          </a:xfrm>
          <a:prstGeom prst="roundRect">
            <a:avLst/>
          </a:prstGeom>
          <a:gradFill>
            <a:gsLst>
              <a:gs pos="0">
                <a:srgbClr val="24A0AA">
                  <a:lumMod val="88903"/>
                  <a:lumOff val="11097"/>
                </a:srgbClr>
              </a:gs>
              <a:gs pos="59000">
                <a:srgbClr val="2D6AB6"/>
              </a:gs>
              <a:gs pos="100000">
                <a:srgbClr val="002060">
                  <a:lumMod val="86000"/>
                  <a:lumOff val="14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200" b="1" dirty="0">
              <a:ln w="0"/>
              <a:solidFill>
                <a:srgbClr val="2AADC3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82BDAD9-620B-48F9-A054-B097F55E7BF4}"/>
              </a:ext>
            </a:extLst>
          </p:cNvPr>
          <p:cNvSpPr txBox="1"/>
          <p:nvPr/>
        </p:nvSpPr>
        <p:spPr>
          <a:xfrm>
            <a:off x="2945366" y="307740"/>
            <a:ext cx="133979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Montserrat Black" pitchFamily="2" charset="0"/>
              </a:rPr>
              <a:t>Основные итоги реализации Госпрограммы содействия переселению соотечественников в Калининградской области с 2007 года</a:t>
            </a:r>
          </a:p>
          <a:p>
            <a:pPr algn="ctr"/>
            <a:endParaRPr lang="ru-RU" b="1" dirty="0">
              <a:solidFill>
                <a:schemeClr val="bg1"/>
              </a:solidFill>
              <a:latin typeface="Montserrat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934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23A545-2B69-017B-A305-84F96F9A1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2">
            <a:extLst>
              <a:ext uri="{FF2B5EF4-FFF2-40B4-BE49-F238E27FC236}">
                <a16:creationId xmlns:a16="http://schemas.microsoft.com/office/drawing/2014/main" id="{02D3F12F-FA68-47BA-8B78-20E0ABFAF479}"/>
              </a:ext>
            </a:extLst>
          </p:cNvPr>
          <p:cNvSpPr txBox="1">
            <a:spLocks/>
          </p:cNvSpPr>
          <p:nvPr/>
        </p:nvSpPr>
        <p:spPr>
          <a:xfrm>
            <a:off x="16699343" y="408958"/>
            <a:ext cx="1983034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ru-RU" sz="2000" b="1">
                <a:solidFill>
                  <a:srgbClr val="002060"/>
                </a:solidFill>
                <a:latin typeface="Montserrat" pitchFamily="2" charset="0"/>
                <a:cs typeface="Arial" panose="020B0604020202020204" pitchFamily="34" charset="0"/>
              </a:rPr>
              <a:pPr/>
              <a:t>4</a:t>
            </a:fld>
            <a:endParaRPr lang="ru-RU" sz="2000" b="1" dirty="0">
              <a:solidFill>
                <a:srgbClr val="002060"/>
              </a:solidFill>
              <a:latin typeface="Montserrat" pitchFamily="2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93E7C76A-3025-41C1-82E2-48189A2EC79F}"/>
              </a:ext>
            </a:extLst>
          </p:cNvPr>
          <p:cNvSpPr/>
          <p:nvPr/>
        </p:nvSpPr>
        <p:spPr>
          <a:xfrm>
            <a:off x="625776" y="1536909"/>
            <a:ext cx="9411890" cy="9097959"/>
          </a:xfrm>
          <a:prstGeom prst="roundRect">
            <a:avLst>
              <a:gd name="adj" fmla="val 932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722422"/>
            <a:r>
              <a:rPr lang="ru-RU" sz="32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Основные услуги </a:t>
            </a:r>
            <a:r>
              <a:rPr lang="en-US" sz="32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c</a:t>
            </a:r>
            <a:r>
              <a:rPr lang="ru-RU" sz="3200" b="1" u="sng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ервис</a:t>
            </a:r>
            <a:r>
              <a:rPr lang="ru-RU" sz="32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-центра:</a:t>
            </a:r>
          </a:p>
          <a:p>
            <a:pPr defTabSz="722422"/>
            <a:endParaRPr lang="ru-RU" sz="1400" b="1" u="sng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defTabSz="722422"/>
            <a:endParaRPr lang="ru-RU" sz="800" b="1" u="sng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541816" indent="-541816" defTabSz="722422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70C0"/>
                </a:solidFill>
                <a:latin typeface="Century Gothic" panose="020B0502020202020204" pitchFamily="34" charset="0"/>
              </a:rPr>
              <a:t>консультирование;</a:t>
            </a:r>
          </a:p>
          <a:p>
            <a:pPr marL="541816" indent="-541816" defTabSz="722422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70C0"/>
                </a:solidFill>
                <a:latin typeface="Century Gothic" panose="020B0502020202020204" pitchFamily="34" charset="0"/>
              </a:rPr>
              <a:t>индивидуальное сопровождение семей с момента подачи заявления на участие в государственной программе (в стране пребывания);</a:t>
            </a:r>
          </a:p>
          <a:p>
            <a:pPr marL="541816" indent="-541816" defTabSz="722422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70C0"/>
                </a:solidFill>
                <a:latin typeface="Century Gothic" panose="020B0502020202020204" pitchFamily="34" charset="0"/>
              </a:rPr>
              <a:t>оказание адресной помощи в социально-бытовом размещении и обустройстве; </a:t>
            </a:r>
          </a:p>
          <a:p>
            <a:pPr marL="541816" indent="-541816" defTabSz="722422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70C0"/>
                </a:solidFill>
                <a:latin typeface="Century Gothic" panose="020B0502020202020204" pitchFamily="34" charset="0"/>
              </a:rPr>
              <a:t>консультирование, составление и подача документов в том числе для </a:t>
            </a:r>
            <a:br>
              <a:rPr lang="ru-RU" sz="2800" dirty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ru-RU" sz="2800" dirty="0">
                <a:solidFill>
                  <a:srgbClr val="0070C0"/>
                </a:solidFill>
                <a:latin typeface="Century Gothic" panose="020B0502020202020204" pitchFamily="34" charset="0"/>
              </a:rPr>
              <a:t>получения компенсаций, социальных выплат и мер поддержки (путь клиента);</a:t>
            </a:r>
          </a:p>
          <a:p>
            <a:pPr marL="541816" indent="-541816" defTabSz="722422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70C0"/>
                </a:solidFill>
                <a:latin typeface="Century Gothic" panose="020B0502020202020204" pitchFamily="34" charset="0"/>
              </a:rPr>
              <a:t>составление индивидуальных планов адаптации и социализации (кейсы жизненных ситуаций), маршруты клиентов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7210" y="6057023"/>
            <a:ext cx="7885830" cy="43702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7622" y="1603020"/>
            <a:ext cx="4176497" cy="4176497"/>
          </a:xfrm>
          <a:prstGeom prst="rect">
            <a:avLst/>
          </a:prstGeom>
        </p:spPr>
      </p:pic>
      <p:sp>
        <p:nvSpPr>
          <p:cNvPr id="8" name="Скругленный прямоугольник 2">
            <a:extLst>
              <a:ext uri="{FF2B5EF4-FFF2-40B4-BE49-F238E27FC236}">
                <a16:creationId xmlns:a16="http://schemas.microsoft.com/office/drawing/2014/main" id="{D9D66EDF-D882-4DD3-BA09-563E57F25642}"/>
              </a:ext>
            </a:extLst>
          </p:cNvPr>
          <p:cNvSpPr/>
          <p:nvPr/>
        </p:nvSpPr>
        <p:spPr>
          <a:xfrm>
            <a:off x="742383" y="154402"/>
            <a:ext cx="17400105" cy="1171113"/>
          </a:xfrm>
          <a:prstGeom prst="roundRect">
            <a:avLst/>
          </a:prstGeom>
          <a:gradFill>
            <a:gsLst>
              <a:gs pos="0">
                <a:srgbClr val="24A0AA">
                  <a:lumMod val="88903"/>
                  <a:lumOff val="11097"/>
                </a:srgbClr>
              </a:gs>
              <a:gs pos="59000">
                <a:srgbClr val="2D6AB6"/>
              </a:gs>
              <a:gs pos="100000">
                <a:srgbClr val="002060">
                  <a:lumMod val="86000"/>
                  <a:lumOff val="14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200" b="1" dirty="0">
              <a:ln w="0"/>
              <a:solidFill>
                <a:srgbClr val="2AADC3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9C26970-B389-4102-BD96-EB795207CCCF}"/>
              </a:ext>
            </a:extLst>
          </p:cNvPr>
          <p:cNvSpPr txBox="1"/>
          <p:nvPr/>
        </p:nvSpPr>
        <p:spPr>
          <a:xfrm>
            <a:off x="2244771" y="201407"/>
            <a:ext cx="14004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Montserrat Black" pitchFamily="2" charset="0"/>
              </a:rPr>
              <a:t>Создание сервис-центра для соотечественников «Балтийский маяк» в ГКУ КО «Центр Соотечественник»</a:t>
            </a:r>
          </a:p>
        </p:txBody>
      </p:sp>
    </p:spTree>
    <p:extLst>
      <p:ext uri="{BB962C8B-B14F-4D97-AF65-F5344CB8AC3E}">
        <p14:creationId xmlns:p14="http://schemas.microsoft.com/office/powerpoint/2010/main" val="2882531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23A545-2B69-017B-A305-84F96F9A1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2">
            <a:extLst>
              <a:ext uri="{FF2B5EF4-FFF2-40B4-BE49-F238E27FC236}">
                <a16:creationId xmlns:a16="http://schemas.microsoft.com/office/drawing/2014/main" id="{02D3F12F-FA68-47BA-8B78-20E0ABFAF479}"/>
              </a:ext>
            </a:extLst>
          </p:cNvPr>
          <p:cNvSpPr txBox="1">
            <a:spLocks/>
          </p:cNvSpPr>
          <p:nvPr/>
        </p:nvSpPr>
        <p:spPr>
          <a:xfrm>
            <a:off x="16699343" y="408958"/>
            <a:ext cx="1983034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ru-RU" sz="2000" b="1">
                <a:solidFill>
                  <a:srgbClr val="002060"/>
                </a:solidFill>
                <a:latin typeface="Montserrat" pitchFamily="2" charset="0"/>
                <a:cs typeface="Arial" panose="020B0604020202020204" pitchFamily="34" charset="0"/>
              </a:rPr>
              <a:pPr/>
              <a:t>5</a:t>
            </a:fld>
            <a:endParaRPr lang="ru-RU" sz="2000" b="1" dirty="0">
              <a:solidFill>
                <a:srgbClr val="002060"/>
              </a:solidFill>
              <a:latin typeface="Montserrat" pitchFamily="2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93E7C76A-3025-41C1-82E2-48189A2EC79F}"/>
              </a:ext>
            </a:extLst>
          </p:cNvPr>
          <p:cNvSpPr/>
          <p:nvPr/>
        </p:nvSpPr>
        <p:spPr>
          <a:xfrm>
            <a:off x="625776" y="1536909"/>
            <a:ext cx="9411890" cy="9097959"/>
          </a:xfrm>
          <a:prstGeom prst="roundRect">
            <a:avLst>
              <a:gd name="adj" fmla="val 932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722422"/>
            <a:r>
              <a:rPr lang="ru-RU" sz="32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Наши контакты </a:t>
            </a:r>
            <a:endParaRPr lang="ru-RU" sz="1400" b="1" u="sng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defTabSz="722422"/>
            <a:endParaRPr lang="ru-RU" sz="800" b="1" u="sng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541816" indent="-541816" defTabSz="722422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70C0"/>
                </a:solidFill>
                <a:latin typeface="Century Gothic" panose="020B0502020202020204" pitchFamily="34" charset="0"/>
              </a:rPr>
              <a:t>Бизнес-центр «Морской»</a:t>
            </a:r>
          </a:p>
          <a:p>
            <a:pPr marL="541816" indent="-541816" defTabSz="722422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70C0"/>
                </a:solidFill>
                <a:latin typeface="Century Gothic" panose="020B0502020202020204" pitchFamily="34" charset="0"/>
              </a:rPr>
              <a:t>г. Калининград  ул. Театральная 35 офис 312 </a:t>
            </a:r>
          </a:p>
          <a:p>
            <a:pPr marL="541816" indent="-541816" defTabSz="722422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70C0"/>
                </a:solidFill>
                <a:latin typeface="Century Gothic" panose="020B0502020202020204" pitchFamily="34" charset="0"/>
              </a:rPr>
              <a:t>+7 (963)737-60-56 Стасюк Марина руководитель сервисного центра </a:t>
            </a:r>
            <a:r>
              <a:rPr lang="ru-RU" sz="2800">
                <a:solidFill>
                  <a:srgbClr val="0070C0"/>
                </a:solidFill>
                <a:latin typeface="Century Gothic" panose="020B0502020202020204" pitchFamily="34" charset="0"/>
              </a:rPr>
              <a:t>Балтийский маяк</a:t>
            </a:r>
            <a:endParaRPr lang="ru-RU" sz="28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2845" y="2286000"/>
            <a:ext cx="5725729" cy="5725729"/>
          </a:xfrm>
          <a:prstGeom prst="rect">
            <a:avLst/>
          </a:prstGeom>
        </p:spPr>
      </p:pic>
      <p:sp>
        <p:nvSpPr>
          <p:cNvPr id="8" name="Скругленный прямоугольник 2">
            <a:extLst>
              <a:ext uri="{FF2B5EF4-FFF2-40B4-BE49-F238E27FC236}">
                <a16:creationId xmlns:a16="http://schemas.microsoft.com/office/drawing/2014/main" id="{D9D66EDF-D882-4DD3-BA09-563E57F25642}"/>
              </a:ext>
            </a:extLst>
          </p:cNvPr>
          <p:cNvSpPr/>
          <p:nvPr/>
        </p:nvSpPr>
        <p:spPr>
          <a:xfrm>
            <a:off x="742383" y="154402"/>
            <a:ext cx="17400105" cy="1171113"/>
          </a:xfrm>
          <a:prstGeom prst="roundRect">
            <a:avLst/>
          </a:prstGeom>
          <a:gradFill>
            <a:gsLst>
              <a:gs pos="0">
                <a:srgbClr val="24A0AA">
                  <a:lumMod val="88903"/>
                  <a:lumOff val="11097"/>
                </a:srgbClr>
              </a:gs>
              <a:gs pos="59000">
                <a:srgbClr val="2D6AB6"/>
              </a:gs>
              <a:gs pos="100000">
                <a:srgbClr val="002060">
                  <a:lumMod val="86000"/>
                  <a:lumOff val="14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200" b="1" dirty="0">
              <a:ln w="0"/>
              <a:solidFill>
                <a:srgbClr val="2AADC3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9C26970-B389-4102-BD96-EB795207CCCF}"/>
              </a:ext>
            </a:extLst>
          </p:cNvPr>
          <p:cNvSpPr txBox="1"/>
          <p:nvPr/>
        </p:nvSpPr>
        <p:spPr>
          <a:xfrm>
            <a:off x="2244771" y="201407"/>
            <a:ext cx="14004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Montserrat Black" pitchFamily="2" charset="0"/>
              </a:rPr>
              <a:t>Создание сервис-центра для соотечественников «Балтийский маяк» в ГКУ КО «Центр Соотечественник»</a:t>
            </a:r>
          </a:p>
        </p:txBody>
      </p:sp>
    </p:spTree>
    <p:extLst>
      <p:ext uri="{BB962C8B-B14F-4D97-AF65-F5344CB8AC3E}">
        <p14:creationId xmlns:p14="http://schemas.microsoft.com/office/powerpoint/2010/main" val="27378380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4312</TotalTime>
  <Words>898</Words>
  <Application>Microsoft Office PowerPoint</Application>
  <PresentationFormat>Произвольный</PresentationFormat>
  <Paragraphs>84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Century Gothic</vt:lpstr>
      <vt:lpstr>Montserrat</vt:lpstr>
      <vt:lpstr>Montserrat Black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11792</dc:creator>
  <cp:lastModifiedBy>A3997</cp:lastModifiedBy>
  <cp:revision>443</cp:revision>
  <cp:lastPrinted>2024-04-03T12:14:59Z</cp:lastPrinted>
  <dcterms:created xsi:type="dcterms:W3CDTF">2024-01-18T08:05:04Z</dcterms:created>
  <dcterms:modified xsi:type="dcterms:W3CDTF">2024-08-25T20:42:46Z</dcterms:modified>
</cp:coreProperties>
</file>